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sldIdLst>
    <p:sldId id="257" r:id="rId2"/>
    <p:sldId id="258" r:id="rId3"/>
    <p:sldId id="349" r:id="rId4"/>
    <p:sldId id="262" r:id="rId5"/>
    <p:sldId id="263" r:id="rId6"/>
    <p:sldId id="264" r:id="rId7"/>
    <p:sldId id="347" r:id="rId8"/>
    <p:sldId id="348" r:id="rId9"/>
    <p:sldId id="350" r:id="rId10"/>
    <p:sldId id="352" r:id="rId11"/>
    <p:sldId id="353" r:id="rId12"/>
    <p:sldId id="354" r:id="rId13"/>
    <p:sldId id="355" r:id="rId14"/>
    <p:sldId id="356" r:id="rId15"/>
    <p:sldId id="357" r:id="rId16"/>
    <p:sldId id="358" r:id="rId17"/>
    <p:sldId id="359" r:id="rId18"/>
    <p:sldId id="360" r:id="rId19"/>
    <p:sldId id="361" r:id="rId20"/>
    <p:sldId id="362" r:id="rId21"/>
    <p:sldId id="363" r:id="rId22"/>
    <p:sldId id="364" r:id="rId23"/>
    <p:sldId id="367" r:id="rId24"/>
    <p:sldId id="366" r:id="rId25"/>
    <p:sldId id="365" r:id="rId26"/>
    <p:sldId id="368" r:id="rId27"/>
    <p:sldId id="369" r:id="rId28"/>
    <p:sldId id="371" r:id="rId29"/>
    <p:sldId id="372" r:id="rId30"/>
    <p:sldId id="373" r:id="rId31"/>
    <p:sldId id="374" r:id="rId32"/>
    <p:sldId id="375" r:id="rId33"/>
    <p:sldId id="306" r:id="rId34"/>
    <p:sldId id="307" r:id="rId35"/>
    <p:sldId id="308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838CFB-30F7-4003-8B28-DB451F250297}" type="datetimeFigureOut">
              <a:rPr lang="en-US" smtClean="0"/>
              <a:t>7/1/2020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CAF221-0544-4152-A90E-F538840D904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005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441876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195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962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931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758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182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51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591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520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03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290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574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535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445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bxemn?x=1jqt&amp;i=1qqi22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://clipart-library.com/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2277583" y="1399031"/>
            <a:ext cx="7636835" cy="428853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6000"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재외동포를 위한 한국어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영어권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b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ko-KR" altLang="en-US" sz="3600" dirty="0"/>
              <a:t> </a:t>
            </a:r>
            <a:br>
              <a:rPr lang="en-US" altLang="ko-KR" dirty="0"/>
            </a:br>
            <a:r>
              <a:rPr lang="en-US" altLang="ko-KR" sz="6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5-2</a:t>
            </a:r>
            <a:r>
              <a:rPr lang="en-US" altLang="ko-KR" dirty="0"/>
              <a:t> </a:t>
            </a: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10200" y="701022"/>
            <a:ext cx="1371600" cy="1371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6730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608" y="737242"/>
            <a:ext cx="11704320" cy="4290353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5084063" y="4321036"/>
            <a:ext cx="2862073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순수함을 느끼게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865553" y="140037"/>
            <a:ext cx="2149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51</a:t>
            </a:r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75778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10896" y="664919"/>
            <a:ext cx="11704320" cy="4967227"/>
            <a:chOff x="0" y="655775"/>
            <a:chExt cx="11704320" cy="4967227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55775"/>
              <a:ext cx="11704320" cy="847689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538784"/>
              <a:ext cx="9692640" cy="4084218"/>
            </a:xfrm>
            <a:prstGeom prst="rect">
              <a:avLst/>
            </a:prstGeom>
          </p:spPr>
        </p:pic>
      </p:grpSp>
      <p:sp>
        <p:nvSpPr>
          <p:cNvPr id="6" name="Title 1"/>
          <p:cNvSpPr txBox="1">
            <a:spLocks/>
          </p:cNvSpPr>
          <p:nvPr/>
        </p:nvSpPr>
        <p:spPr>
          <a:xfrm>
            <a:off x="3428999" y="1547928"/>
            <a:ext cx="2862073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교훈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099815" y="3525508"/>
            <a:ext cx="2862073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우애가 깊은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752343" y="4467340"/>
            <a:ext cx="2862073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상징물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865553" y="140037"/>
            <a:ext cx="2149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51</a:t>
            </a:r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68062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" y="332925"/>
            <a:ext cx="11612880" cy="568899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3922775" y="2965178"/>
            <a:ext cx="2862073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동화를 읽을 정도로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157983" y="3779064"/>
            <a:ext cx="2862073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앞이 안 보일 정도로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487168" y="4592950"/>
            <a:ext cx="3255263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입에서 불이 날 정도로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749040" y="5406836"/>
            <a:ext cx="3227832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>
                <a:solidFill>
                  <a:srgbClr val="FF0000"/>
                </a:solidFill>
              </a:rPr>
              <a:t>이해할 수 없을 정도로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865553" y="140037"/>
            <a:ext cx="2149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52</a:t>
            </a:r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49561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374" y="621793"/>
            <a:ext cx="9937750" cy="457200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855464" y="4044170"/>
            <a:ext cx="3840480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책을 빌리려던 참이었어요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865553" y="140037"/>
            <a:ext cx="2149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52</a:t>
            </a:r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95112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845" y="581594"/>
            <a:ext cx="9144000" cy="5303519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5358383" y="1099802"/>
            <a:ext cx="4496182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방에 들어가려던 참이었어요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04559" y="2957103"/>
            <a:ext cx="4496182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편의점에 가려던 참이었어요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312663" y="4814404"/>
            <a:ext cx="4496182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약을 먹으려던 참이었어요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865553" y="140037"/>
            <a:ext cx="2149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52</a:t>
            </a:r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09244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672901"/>
            <a:ext cx="10332720" cy="4671585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3986783" y="3486386"/>
            <a:ext cx="1856233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가는 편이야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456430" y="4791987"/>
            <a:ext cx="2807209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일어나는 편이에요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65553" y="140037"/>
            <a:ext cx="2149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53</a:t>
            </a:r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78066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714" y="1116744"/>
            <a:ext cx="10806572" cy="283464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3429000" y="1621010"/>
            <a:ext cx="3054095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매운 편이지만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903719" y="2974322"/>
            <a:ext cx="3127249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싼 편이거든요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65553" y="140037"/>
            <a:ext cx="2149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53</a:t>
            </a:r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56413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793" y="438342"/>
            <a:ext cx="11020415" cy="530352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7909559" y="4117322"/>
            <a:ext cx="3118105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아무도 없는 듯해요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865553" y="140037"/>
            <a:ext cx="2149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53</a:t>
            </a:r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38927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32" y="328199"/>
            <a:ext cx="10515600" cy="5617029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6583679" y="642602"/>
            <a:ext cx="2706625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매운 듯해요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894575" y="2535410"/>
            <a:ext cx="2706625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비가 올 듯해요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7827263" y="4455650"/>
            <a:ext cx="3163825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인기가 많을 듯해요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865553" y="140037"/>
            <a:ext cx="2149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53</a:t>
            </a:r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3632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584" y="140037"/>
            <a:ext cx="9862908" cy="621792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865553" y="140037"/>
            <a:ext cx="2149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54</a:t>
            </a:r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00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prstClr val="black"/>
              <a:srgbClr val="0000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1100817" y="5255768"/>
            <a:ext cx="914400" cy="914400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1975104" y="2276856"/>
            <a:ext cx="2496312" cy="181965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1975104" y="2276856"/>
            <a:ext cx="2496312" cy="181965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7013448" y="2276856"/>
            <a:ext cx="0" cy="181965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9515856" y="2276856"/>
            <a:ext cx="0" cy="181965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337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616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120" y="169164"/>
            <a:ext cx="11795760" cy="5820156"/>
          </a:xfrm>
        </p:spPr>
        <p:txBody>
          <a:bodyPr anchor="ctr">
            <a:noAutofit/>
          </a:bodyPr>
          <a:lstStyle/>
          <a:p>
            <a:r>
              <a:rPr lang="en-US" altLang="ko-KR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UNIT 05</a:t>
            </a:r>
            <a:br>
              <a:rPr lang="en-US" altLang="ko-KR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 </a:t>
            </a:r>
            <a:br>
              <a:rPr lang="en-US" altLang="ko-KR" sz="8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r>
              <a:rPr lang="ko-KR" altLang="en-US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복습 </a:t>
            </a:r>
            <a:r>
              <a:rPr lang="en-US" altLang="ko-KR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1</a:t>
            </a:r>
            <a:br>
              <a:rPr lang="en-US" altLang="ko-KR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r>
              <a:rPr lang="en-US" altLang="ko-KR" sz="4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Review 1</a:t>
            </a:r>
            <a:endParaRPr lang="en-US" sz="48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641509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699791"/>
            <a:ext cx="11430000" cy="511726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865553" y="140037"/>
            <a:ext cx="2149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54</a:t>
            </a:r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834027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396" y="1400556"/>
            <a:ext cx="11485209" cy="38404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865553" y="140037"/>
            <a:ext cx="2149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54</a:t>
            </a:r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85947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464" y="656191"/>
            <a:ext cx="11430000" cy="207979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865553" y="140037"/>
            <a:ext cx="2149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55</a:t>
            </a:r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673" y="3763074"/>
            <a:ext cx="7859716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4543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 rotWithShape="1">
          <a:blip r:embed="rId2"/>
          <a:srcRect l="4713" t="5999" r="2938" b="2134"/>
          <a:stretch/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2367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417" y="697885"/>
            <a:ext cx="9366122" cy="5029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865553" y="140037"/>
            <a:ext cx="2149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55</a:t>
            </a:r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07776" y="1840273"/>
            <a:ext cx="6017151" cy="5486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390065" y="3952537"/>
            <a:ext cx="548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421496" y="4501241"/>
            <a:ext cx="548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421496" y="5013369"/>
            <a:ext cx="548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00819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077" y="140037"/>
            <a:ext cx="9919257" cy="62179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865553" y="140037"/>
            <a:ext cx="2149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56</a:t>
            </a:r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950595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" y="1177999"/>
            <a:ext cx="11704320" cy="374255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436608" y="140037"/>
            <a:ext cx="25786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워크북 </a:t>
            </a:r>
            <a:r>
              <a:rPr lang="en-US" altLang="ko-K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</a:t>
            </a:r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341168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292" y="282511"/>
            <a:ext cx="3644048" cy="5943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455920" y="282511"/>
            <a:ext cx="2743200" cy="685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>
                <a:solidFill>
                  <a:schemeClr val="tx1"/>
                </a:solidFill>
              </a:rPr>
              <a:t>집중력이 좋다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839200" y="517969"/>
            <a:ext cx="2743200" cy="685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>
                <a:solidFill>
                  <a:schemeClr val="tx1"/>
                </a:solidFill>
              </a:rPr>
              <a:t>나라를 지키다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857764" y="1241488"/>
            <a:ext cx="2743200" cy="685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>
                <a:solidFill>
                  <a:schemeClr val="tx1"/>
                </a:solidFill>
              </a:rPr>
              <a:t>성적이 오르다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525256" y="1642968"/>
            <a:ext cx="2743200" cy="685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>
                <a:solidFill>
                  <a:schemeClr val="tx1"/>
                </a:solidFill>
              </a:rPr>
              <a:t>목숨을 바치다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19910" y="2081116"/>
            <a:ext cx="2743200" cy="685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>
                <a:solidFill>
                  <a:schemeClr val="tx1"/>
                </a:solidFill>
              </a:rPr>
              <a:t>반복하다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468895" y="2648521"/>
            <a:ext cx="2743200" cy="685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>
                <a:solidFill>
                  <a:schemeClr val="tx1"/>
                </a:solidFill>
              </a:rPr>
              <a:t>시인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485486" y="3059810"/>
            <a:ext cx="2743200" cy="685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>
                <a:solidFill>
                  <a:schemeClr val="tx1"/>
                </a:solidFill>
              </a:rPr>
              <a:t>복습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780761" y="3863626"/>
            <a:ext cx="2743200" cy="685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>
                <a:solidFill>
                  <a:schemeClr val="tx1"/>
                </a:solidFill>
              </a:rPr>
              <a:t>백일장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150096" y="3650835"/>
            <a:ext cx="2743200" cy="685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>
                <a:solidFill>
                  <a:schemeClr val="tx1"/>
                </a:solidFill>
              </a:rPr>
              <a:t>애국심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018532" y="5584982"/>
            <a:ext cx="2743200" cy="685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>
                <a:solidFill>
                  <a:schemeClr val="tx1"/>
                </a:solidFill>
              </a:rPr>
              <a:t>제목을 붙이다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290359" y="5438487"/>
            <a:ext cx="2743200" cy="685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>
                <a:solidFill>
                  <a:schemeClr val="tx1"/>
                </a:solidFill>
              </a:rPr>
              <a:t>자랑스럽다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000764" y="4724304"/>
            <a:ext cx="3200400" cy="685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>
                <a:solidFill>
                  <a:schemeClr val="tx1"/>
                </a:solidFill>
              </a:rPr>
              <a:t>순수함을 느끼다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777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22 -0.27361 L -0.61497 0.02222 " pathEditMode="relative" rAng="0" ptsTypes="AA">
                                      <p:cBhvr>
                                        <p:cTn id="6" dur="2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2" y="14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2474 -0.45741 L -0.3224 -0.0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" y="20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4141 -0.57778 L -0.43281 -0.062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0" y="25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596 -0.70602 L -0.34518 -0.0712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3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2" grpId="0" animBg="1"/>
      <p:bldP spid="1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315" y="133062"/>
            <a:ext cx="3867150" cy="599122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455920" y="282511"/>
            <a:ext cx="2743200" cy="685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>
                <a:solidFill>
                  <a:schemeClr val="tx1"/>
                </a:solidFill>
              </a:rPr>
              <a:t>집중력이 좋다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839200" y="517969"/>
            <a:ext cx="2743200" cy="685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>
                <a:solidFill>
                  <a:schemeClr val="tx1"/>
                </a:solidFill>
              </a:rPr>
              <a:t>나라를 지키다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857764" y="1241488"/>
            <a:ext cx="2743200" cy="685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>
                <a:solidFill>
                  <a:schemeClr val="tx1"/>
                </a:solidFill>
              </a:rPr>
              <a:t>성적이 오르다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525256" y="1642968"/>
            <a:ext cx="2743200" cy="685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>
                <a:solidFill>
                  <a:schemeClr val="tx1"/>
                </a:solidFill>
              </a:rPr>
              <a:t>목숨을 바치다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19910" y="2081116"/>
            <a:ext cx="2743200" cy="685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>
                <a:solidFill>
                  <a:schemeClr val="tx1"/>
                </a:solidFill>
              </a:rPr>
              <a:t>반복하다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468895" y="2648521"/>
            <a:ext cx="2743200" cy="685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>
                <a:solidFill>
                  <a:schemeClr val="tx1"/>
                </a:solidFill>
              </a:rPr>
              <a:t>시인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485486" y="3059810"/>
            <a:ext cx="2743200" cy="685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>
                <a:solidFill>
                  <a:schemeClr val="tx1"/>
                </a:solidFill>
              </a:rPr>
              <a:t>복습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780761" y="3863626"/>
            <a:ext cx="2743200" cy="685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>
                <a:solidFill>
                  <a:schemeClr val="tx1"/>
                </a:solidFill>
              </a:rPr>
              <a:t>백일장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150096" y="3650835"/>
            <a:ext cx="2743200" cy="685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>
                <a:solidFill>
                  <a:schemeClr val="tx1"/>
                </a:solidFill>
              </a:rPr>
              <a:t>애국심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018532" y="5584982"/>
            <a:ext cx="2743200" cy="685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>
                <a:solidFill>
                  <a:schemeClr val="tx1"/>
                </a:solidFill>
              </a:rPr>
              <a:t>제목을 붙이다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290359" y="5438487"/>
            <a:ext cx="2743200" cy="685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>
                <a:solidFill>
                  <a:schemeClr val="tx1"/>
                </a:solidFill>
              </a:rPr>
              <a:t>자랑스럽다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000764" y="4724304"/>
            <a:ext cx="3200400" cy="685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>
                <a:solidFill>
                  <a:schemeClr val="tx1"/>
                </a:solidFill>
              </a:rPr>
              <a:t>순수함을 느끼다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910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4922 0.00093 L -0.64609 0.2912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14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7552 -0.45301 L -0.67031 -0.0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20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8698 -0.72037 L -0.68542 -0.1923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26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2201 -0.16157 L -0.62201 0.483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22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1" grpId="0" animBg="1"/>
      <p:bldP spid="1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077" y="152112"/>
            <a:ext cx="3714750" cy="597217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455920" y="282511"/>
            <a:ext cx="2743200" cy="685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>
                <a:solidFill>
                  <a:schemeClr val="tx1"/>
                </a:solidFill>
              </a:rPr>
              <a:t>집중력이 좋다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839200" y="517969"/>
            <a:ext cx="2743200" cy="685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>
                <a:solidFill>
                  <a:schemeClr val="tx1"/>
                </a:solidFill>
              </a:rPr>
              <a:t>나라를 지키다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857764" y="1241488"/>
            <a:ext cx="2743200" cy="685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>
                <a:solidFill>
                  <a:schemeClr val="tx1"/>
                </a:solidFill>
              </a:rPr>
              <a:t>성적이 오르다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525256" y="1642968"/>
            <a:ext cx="2743200" cy="685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>
                <a:solidFill>
                  <a:schemeClr val="tx1"/>
                </a:solidFill>
              </a:rPr>
              <a:t>목숨을 바치다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19910" y="2081116"/>
            <a:ext cx="2743200" cy="685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>
                <a:solidFill>
                  <a:schemeClr val="tx1"/>
                </a:solidFill>
              </a:rPr>
              <a:t>반복하다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468895" y="2648521"/>
            <a:ext cx="2743200" cy="685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>
                <a:solidFill>
                  <a:schemeClr val="tx1"/>
                </a:solidFill>
              </a:rPr>
              <a:t>시인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485486" y="3059810"/>
            <a:ext cx="2743200" cy="685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>
                <a:solidFill>
                  <a:schemeClr val="tx1"/>
                </a:solidFill>
              </a:rPr>
              <a:t>복습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780761" y="3863626"/>
            <a:ext cx="2743200" cy="685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>
                <a:solidFill>
                  <a:schemeClr val="tx1"/>
                </a:solidFill>
              </a:rPr>
              <a:t>백일장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150096" y="3650835"/>
            <a:ext cx="2743200" cy="685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>
                <a:solidFill>
                  <a:schemeClr val="tx1"/>
                </a:solidFill>
              </a:rPr>
              <a:t>애국심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018532" y="5584982"/>
            <a:ext cx="2743200" cy="685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>
                <a:solidFill>
                  <a:schemeClr val="tx1"/>
                </a:solidFill>
              </a:rPr>
              <a:t>제목을 붙이다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290359" y="5438487"/>
            <a:ext cx="2743200" cy="685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>
                <a:solidFill>
                  <a:schemeClr val="tx1"/>
                </a:solidFill>
              </a:rPr>
              <a:t>자랑스럽다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000764" y="4724304"/>
            <a:ext cx="3200400" cy="685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>
                <a:solidFill>
                  <a:schemeClr val="tx1"/>
                </a:solidFill>
              </a:rPr>
              <a:t>순수함을 느끼다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202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6654 -0.22546 L -0.36367 0.0715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" y="148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9753 -0.3655 L -0.29219 0.0363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20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7097 0.03681 L -0.37852 0.5581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8" y="26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242 -0.1044 L -0.32643 0.5423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9" y="32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" y="69253"/>
            <a:ext cx="12070080" cy="83114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5602" y="2289061"/>
            <a:ext cx="10515600" cy="2318112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ko-KR" altLang="en-US" dirty="0"/>
              <a:t>아래의 퀴즈렛 또는 파워포인트 슬라이드 활용하기</a:t>
            </a:r>
            <a:endParaRPr lang="en-US" altLang="ko-KR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Quizlet: </a:t>
            </a:r>
            <a:r>
              <a:rPr lang="en-US" dirty="0">
                <a:hlinkClick r:id="rId3"/>
              </a:rPr>
              <a:t>https://quizlet.com/_8bxemn?x=1jqt&amp;i=1qqi22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7492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445" y="831454"/>
            <a:ext cx="11023061" cy="10972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750" y="2438400"/>
            <a:ext cx="10306050" cy="19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9360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113" y="271462"/>
            <a:ext cx="11153775" cy="580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3014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3940" y="85725"/>
            <a:ext cx="9644121" cy="621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4828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77661" y="526092"/>
            <a:ext cx="11636679" cy="84550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LINGT</a:t>
            </a:r>
            <a:r>
              <a:rPr lang="ko-KR" altLang="en-US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을 이용한 말하기 숙제</a:t>
            </a:r>
            <a:endParaRPr lang="en-US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0" y="1527709"/>
            <a:ext cx="10972800" cy="4444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en-US" altLang="ko-KR" sz="3200" dirty="0">
                <a:solidFill>
                  <a:prstClr val="black"/>
                </a:solidFill>
              </a:rPr>
              <a:t>WWW.LINGT.COM</a:t>
            </a:r>
            <a:r>
              <a:rPr lang="ko-KR" altLang="en-US" sz="3200" dirty="0">
                <a:solidFill>
                  <a:prstClr val="black"/>
                </a:solidFill>
              </a:rPr>
              <a:t>에서 </a:t>
            </a:r>
            <a:r>
              <a:rPr lang="en-US" altLang="ko-KR" sz="3200" dirty="0">
                <a:solidFill>
                  <a:prstClr val="black"/>
                </a:solidFill>
              </a:rPr>
              <a:t>SIGN UP </a:t>
            </a:r>
            <a:r>
              <a:rPr lang="ko-KR" altLang="en-US" sz="3200" dirty="0">
                <a:solidFill>
                  <a:prstClr val="black"/>
                </a:solidFill>
              </a:rPr>
              <a:t>하기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교사의 방 만들기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녹음</a:t>
            </a:r>
            <a:r>
              <a:rPr lang="en-US" altLang="ko-KR" sz="3200" dirty="0">
                <a:solidFill>
                  <a:prstClr val="black"/>
                </a:solidFill>
              </a:rPr>
              <a:t>, </a:t>
            </a:r>
            <a:r>
              <a:rPr lang="ko-KR" altLang="en-US" sz="3200" dirty="0">
                <a:solidFill>
                  <a:prstClr val="black"/>
                </a:solidFill>
              </a:rPr>
              <a:t>사진</a:t>
            </a:r>
            <a:r>
              <a:rPr lang="en-US" altLang="ko-KR" sz="3200" dirty="0">
                <a:solidFill>
                  <a:prstClr val="black"/>
                </a:solidFill>
              </a:rPr>
              <a:t>, </a:t>
            </a:r>
            <a:r>
              <a:rPr lang="ko-KR" altLang="en-US" sz="3200" dirty="0">
                <a:solidFill>
                  <a:prstClr val="black"/>
                </a:solidFill>
              </a:rPr>
              <a:t>영상</a:t>
            </a:r>
            <a:r>
              <a:rPr lang="en-US" altLang="ko-KR" sz="3200" dirty="0">
                <a:solidFill>
                  <a:prstClr val="black"/>
                </a:solidFill>
              </a:rPr>
              <a:t>, </a:t>
            </a:r>
            <a:r>
              <a:rPr lang="ko-KR" altLang="en-US" sz="3200" dirty="0">
                <a:solidFill>
                  <a:prstClr val="black"/>
                </a:solidFill>
              </a:rPr>
              <a:t>텍스트를 이용한 숙제 제시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교과서 녹음</a:t>
            </a:r>
            <a:r>
              <a:rPr lang="en-US" altLang="ko-KR" sz="3200" dirty="0">
                <a:solidFill>
                  <a:prstClr val="black"/>
                </a:solidFill>
              </a:rPr>
              <a:t>, </a:t>
            </a:r>
            <a:r>
              <a:rPr lang="ko-KR" altLang="en-US" sz="3200" dirty="0">
                <a:solidFill>
                  <a:prstClr val="black"/>
                </a:solidFill>
              </a:rPr>
              <a:t>의견 말하기 등의 숙제가 가능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링크를 학생에게 제공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총 </a:t>
            </a:r>
            <a:r>
              <a:rPr lang="en-US" altLang="ko-KR" sz="3200" dirty="0">
                <a:solidFill>
                  <a:prstClr val="black"/>
                </a:solidFill>
              </a:rPr>
              <a:t>10</a:t>
            </a:r>
            <a:r>
              <a:rPr lang="ko-KR" altLang="en-US" sz="3200" dirty="0">
                <a:solidFill>
                  <a:prstClr val="black"/>
                </a:solidFill>
              </a:rPr>
              <a:t>개의 말하기 숙제를 무료로 만들 수 있음</a:t>
            </a:r>
            <a:r>
              <a:rPr lang="en-US" altLang="ko-KR" sz="3200" dirty="0">
                <a:solidFill>
                  <a:prstClr val="black"/>
                </a:solidFill>
              </a:rPr>
              <a:t>. </a:t>
            </a:r>
            <a:endParaRPr lang="en-US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8121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581873" y="284910"/>
            <a:ext cx="9028255" cy="3592609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9600" b="1" dirty="0">
                <a:solidFill>
                  <a:srgbClr val="E7E6E6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수업이 끝났습니다</a:t>
            </a:r>
            <a:r>
              <a:rPr lang="en-US" altLang="ko-KR" sz="9600" b="1" dirty="0">
                <a:solidFill>
                  <a:srgbClr val="E7E6E6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!</a:t>
            </a:r>
            <a:endParaRPr lang="en-US" sz="9600" b="1" dirty="0">
              <a:solidFill>
                <a:srgbClr val="E7E6E6">
                  <a:lumMod val="2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</p:txBody>
      </p:sp>
      <p:pic>
        <p:nvPicPr>
          <p:cNvPr id="6146" name="Picture 2" descr="참 잘했어요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728495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46833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74320"/>
            <a:ext cx="11887200" cy="731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Reference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" y="1240536"/>
            <a:ext cx="11887200" cy="48463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</a:p>
          <a:p>
            <a:pPr marL="457200" indent="-457200">
              <a:buFontTx/>
              <a:buAutoNum type="arabicPeriod"/>
            </a:pPr>
            <a:r>
              <a: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재외동포를 위한 한국어 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5-2 (</a:t>
            </a:r>
            <a:r>
              <a: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영어권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)</a:t>
            </a:r>
          </a:p>
          <a:p>
            <a:pPr marL="457200" indent="-457200">
              <a:buFontTx/>
              <a:buAutoNum type="arabicPeriod"/>
            </a:pPr>
            <a:r>
              <a: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재외동포를 위한 한국어 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5-2 (</a:t>
            </a:r>
            <a:r>
              <a: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범용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)</a:t>
            </a:r>
            <a:endParaRPr lang="pl-PL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hlinkClick r:id="rId2"/>
            </a:endParaRPr>
          </a:p>
          <a:p>
            <a:pPr marL="457200" indent="-457200">
              <a:buFontTx/>
              <a:buAutoNum type="arabicPeriod"/>
            </a:pP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468182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1490702"/>
              </p:ext>
            </p:extLst>
          </p:nvPr>
        </p:nvGraphicFramePr>
        <p:xfrm>
          <a:off x="120904" y="88730"/>
          <a:ext cx="11930889" cy="6129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6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떠오르다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역사적이다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상상하다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존경하다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낭송하다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수상작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7432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come to mind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respect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6720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be historical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57548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recite a poem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008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imagine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40776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award-winning work</a:t>
            </a:r>
          </a:p>
        </p:txBody>
      </p:sp>
    </p:spTree>
    <p:extLst>
      <p:ext uri="{BB962C8B-B14F-4D97-AF65-F5344CB8AC3E}">
        <p14:creationId xmlns:p14="http://schemas.microsoft.com/office/powerpoint/2010/main" val="2890707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9332333"/>
              </p:ext>
            </p:extLst>
          </p:nvPr>
        </p:nvGraphicFramePr>
        <p:xfrm>
          <a:off x="120904" y="88730"/>
          <a:ext cx="11930889" cy="6129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6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교훈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상징물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순수함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우애가 깊다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지루하다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편의점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7432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lesson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be devoted to each other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6720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symbol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57548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be boring, bored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008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pureness, purity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40776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convenient store</a:t>
            </a:r>
          </a:p>
        </p:txBody>
      </p:sp>
    </p:spTree>
    <p:extLst>
      <p:ext uri="{BB962C8B-B14F-4D97-AF65-F5344CB8AC3E}">
        <p14:creationId xmlns:p14="http://schemas.microsoft.com/office/powerpoint/2010/main" val="4058366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0402348"/>
              </p:ext>
            </p:extLst>
          </p:nvPr>
        </p:nvGraphicFramePr>
        <p:xfrm>
          <a:off x="120904" y="88730"/>
          <a:ext cx="11930889" cy="6129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6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할인 마트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동요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가사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동심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재능을 발휘하다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기회를 제공하다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7432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discount store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childlike innocence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6720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children’s song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57548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show one’s talent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008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lyrics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40776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provide an opportunity</a:t>
            </a:r>
          </a:p>
        </p:txBody>
      </p:sp>
    </p:spTree>
    <p:extLst>
      <p:ext uri="{BB962C8B-B14F-4D97-AF65-F5344CB8AC3E}">
        <p14:creationId xmlns:p14="http://schemas.microsoft.com/office/powerpoint/2010/main" val="2912607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286203"/>
              </p:ext>
            </p:extLst>
          </p:nvPr>
        </p:nvGraphicFramePr>
        <p:xfrm>
          <a:off x="120904" y="88730"/>
          <a:ext cx="11930889" cy="6129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6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i="0" dirty="0"/>
                        <a:t>개최하다</a:t>
                      </a:r>
                      <a:endParaRPr lang="en-US" altLang="ko-KR" sz="4000" i="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예선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본선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접수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독창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중창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7432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hold a meeting; to open (an exhibition)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registration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6720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the preliminaries; preliminary round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57548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a vocal solo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008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post-preliminary matches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40776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a vocal ensemble</a:t>
            </a:r>
          </a:p>
        </p:txBody>
      </p:sp>
    </p:spTree>
    <p:extLst>
      <p:ext uri="{BB962C8B-B14F-4D97-AF65-F5344CB8AC3E}">
        <p14:creationId xmlns:p14="http://schemas.microsoft.com/office/powerpoint/2010/main" val="3834500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4107116"/>
              </p:ext>
            </p:extLst>
          </p:nvPr>
        </p:nvGraphicFramePr>
        <p:xfrm>
          <a:off x="2119037" y="88730"/>
          <a:ext cx="7953926" cy="6129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6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i="0" dirty="0"/>
                        <a:t>합창</a:t>
                      </a:r>
                      <a:endParaRPr lang="en-US" altLang="ko-KR" sz="4000" i="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대회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참가자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효과적이다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276856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sing in chorus(together)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276856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participant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0592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competition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60592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be effective</a:t>
            </a:r>
          </a:p>
        </p:txBody>
      </p:sp>
    </p:spTree>
    <p:extLst>
      <p:ext uri="{BB962C8B-B14F-4D97-AF65-F5344CB8AC3E}">
        <p14:creationId xmlns:p14="http://schemas.microsoft.com/office/powerpoint/2010/main" val="1526241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" y="619341"/>
            <a:ext cx="11704320" cy="5183869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6784847" y="3123172"/>
            <a:ext cx="2862073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존경해요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711951" y="3805924"/>
            <a:ext cx="2862073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상상해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998719" y="4488676"/>
            <a:ext cx="2862073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역사적인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077711" y="5145943"/>
            <a:ext cx="2862073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낭송했어요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865553" y="140037"/>
            <a:ext cx="2149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51</a:t>
            </a:r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00704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1901</TotalTime>
  <Words>397</Words>
  <Application>Microsoft Office PowerPoint</Application>
  <PresentationFormat>Widescreen</PresentationFormat>
  <Paragraphs>160</Paragraphs>
  <Slides>35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0" baseType="lpstr">
      <vt:lpstr>맑은 고딕</vt:lpstr>
      <vt:lpstr>Arial</vt:lpstr>
      <vt:lpstr>Calibri</vt:lpstr>
      <vt:lpstr>Calibri Light</vt:lpstr>
      <vt:lpstr>1_Office Theme</vt:lpstr>
      <vt:lpstr>   재외동포를 위한 한국어 (영어권)   5-2 </vt:lpstr>
      <vt:lpstr>UNIT 05   복습 1 Review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Ari Song</dc:creator>
  <cp:lastModifiedBy>Hyunkyu Yi</cp:lastModifiedBy>
  <cp:revision>238</cp:revision>
  <dcterms:created xsi:type="dcterms:W3CDTF">2020-04-19T05:49:19Z</dcterms:created>
  <dcterms:modified xsi:type="dcterms:W3CDTF">2020-07-01T10:25:05Z</dcterms:modified>
</cp:coreProperties>
</file>